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4" r:id="rId3"/>
    <p:sldId id="286" r:id="rId4"/>
    <p:sldId id="287" r:id="rId5"/>
    <p:sldId id="285" r:id="rId6"/>
    <p:sldId id="294" r:id="rId7"/>
    <p:sldId id="300" r:id="rId8"/>
    <p:sldId id="301" r:id="rId9"/>
    <p:sldId id="281" r:id="rId10"/>
    <p:sldId id="298" r:id="rId11"/>
    <p:sldId id="302" r:id="rId12"/>
    <p:sldId id="303" r:id="rId13"/>
    <p:sldId id="304" r:id="rId14"/>
    <p:sldId id="290" r:id="rId15"/>
    <p:sldId id="289" r:id="rId16"/>
    <p:sldId id="297" r:id="rId17"/>
    <p:sldId id="305" r:id="rId18"/>
    <p:sldId id="306" r:id="rId19"/>
    <p:sldId id="307" r:id="rId20"/>
    <p:sldId id="308" r:id="rId21"/>
    <p:sldId id="309" r:id="rId22"/>
    <p:sldId id="310" r:id="rId23"/>
    <p:sldId id="295" r:id="rId24"/>
    <p:sldId id="291" r:id="rId25"/>
    <p:sldId id="293" r:id="rId26"/>
    <p:sldId id="288" r:id="rId27"/>
    <p:sldId id="311" r:id="rId28"/>
    <p:sldId id="296" r:id="rId29"/>
    <p:sldId id="269" r:id="rId30"/>
    <p:sldId id="299" r:id="rId31"/>
    <p:sldId id="313" r:id="rId32"/>
    <p:sldId id="314" r:id="rId33"/>
    <p:sldId id="266" r:id="rId34"/>
    <p:sldId id="271" r:id="rId35"/>
    <p:sldId id="31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41" autoAdjust="0"/>
  </p:normalViewPr>
  <p:slideViewPr>
    <p:cSldViewPr snapToGrid="0" snapToObjects="1">
      <p:cViewPr>
        <p:scale>
          <a:sx n="143" d="100"/>
          <a:sy n="143" d="100"/>
        </p:scale>
        <p:origin x="-135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26880-C2D7-4443-9051-440CEC77C3C4}" type="datetimeFigureOut">
              <a:rPr lang="en-US" smtClean="0"/>
              <a:t>2/4/15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6DBCF-EE1F-5245-BE1E-C8DF5EE69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0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6AEFF-E54D-084F-9B5F-3262E4AA8AB7}" type="datetimeFigureOut">
              <a:rPr lang="en-US" smtClean="0"/>
              <a:t>2/4/15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C05AD-CCEE-8B4D-BE1E-90EF9511C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303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3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KPL</a:t>
            </a:r>
            <a:r>
              <a:rPr lang="en-US" baseline="0" dirty="0" smtClean="0"/>
              <a:t>C has problems – trust the utility? PDF document of data hard to use. Coarse-granularity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65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27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Semantic: Is the water pump</a:t>
            </a:r>
            <a:r>
              <a:rPr lang="en-US" baseline="0" dirty="0" smtClean="0"/>
              <a:t> working? Stretch: how much is it being used?</a:t>
            </a:r>
            <a:br>
              <a:rPr lang="en-US" baseline="0" dirty="0" smtClean="0"/>
            </a:br>
            <a:r>
              <a:rPr lang="en-US" baseline="0" dirty="0" smtClean="0"/>
              <a:t>Physical: Water flow meter (expensive, fluids are hard). Handle motion (easy to measure, hard to conceal). Vibrations inside the pump? </a:t>
            </a:r>
            <a:r>
              <a:rPr lang="en-US" baseline="0" dirty="0" smtClean="0">
                <a:sym typeface="Wingdings"/>
              </a:rPr>
              <a:t> requires experimentation</a:t>
            </a:r>
          </a:p>
          <a:p>
            <a:r>
              <a:rPr lang="en-US" baseline="0" dirty="0" smtClean="0">
                <a:sym typeface="Wingdings"/>
              </a:rPr>
              <a:t>Resources: Synergistic data sources</a:t>
            </a:r>
          </a:p>
          <a:p>
            <a:r>
              <a:rPr lang="en-US" baseline="0" dirty="0" smtClean="0">
                <a:sym typeface="Wingdings"/>
              </a:rPr>
              <a:t>Use: Real-time vs. batch. Personal data / protection? Feedback to users (and the ramifications of lifestyle adjustment due to your tech)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4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49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36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62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06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50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24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8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3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05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26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pays</a:t>
            </a:r>
            <a:r>
              <a:rPr lang="en-US" baseline="0" dirty="0" smtClean="0"/>
              <a:t> – buy SIMs? Pay users per report? How to share internet uplink? App-based BW-metering is really hard. Satellite is really expensive.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20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65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795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04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arduino</a:t>
            </a:r>
            <a:r>
              <a:rPr lang="en-US" dirty="0" smtClean="0"/>
              <a:t> battery life”: https://</a:t>
            </a:r>
            <a:r>
              <a:rPr lang="en-US" dirty="0" err="1" smtClean="0"/>
              <a:t>hwstartup.wordpress.com</a:t>
            </a:r>
            <a:r>
              <a:rPr lang="en-US" dirty="0" smtClean="0"/>
              <a:t>/2013/03/11/how-to-run-an-arduino-on-a-9v-battery-for-weeks-or-months/</a:t>
            </a:r>
          </a:p>
          <a:p>
            <a:endParaRPr lang="en-US" dirty="0" smtClean="0"/>
          </a:p>
          <a:p>
            <a:r>
              <a:rPr lang="en-US" dirty="0" err="1" smtClean="0"/>
              <a:t>Tessel</a:t>
            </a:r>
            <a:r>
              <a:rPr lang="en-US" dirty="0" smtClean="0"/>
              <a:t> consumes about 1 Watt when it has the CC3000 </a:t>
            </a:r>
            <a:r>
              <a:rPr lang="en-US" dirty="0" err="1" smtClean="0"/>
              <a:t>WiFi</a:t>
            </a:r>
            <a:r>
              <a:rPr lang="en-US" dirty="0" smtClean="0"/>
              <a:t> radio enabled and is running </a:t>
            </a:r>
            <a:r>
              <a:rPr lang="en-US" dirty="0" err="1" smtClean="0"/>
              <a:t>blinky.js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Pinnocio</a:t>
            </a:r>
            <a:r>
              <a:rPr lang="en-US" dirty="0" smtClean="0"/>
              <a:t> –</a:t>
            </a:r>
            <a:r>
              <a:rPr lang="en-US" baseline="0" dirty="0" smtClean="0"/>
              <a:t> 27 hours full bore; claims duty cycling. Radio = 17 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97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2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13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32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7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91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84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903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83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19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Semantic: Is the water pump</a:t>
            </a:r>
            <a:r>
              <a:rPr lang="en-US" baseline="0" dirty="0" smtClean="0"/>
              <a:t> working? Stretch: how much is it being used?</a:t>
            </a:r>
            <a:br>
              <a:rPr lang="en-US" baseline="0" dirty="0" smtClean="0"/>
            </a:br>
            <a:r>
              <a:rPr lang="en-US" baseline="0" dirty="0" smtClean="0"/>
              <a:t>Physical: Water flow meter (expensive, fluids are hard). Handle motion (easy to measure, hard to conceal). Vibrations inside the pump? </a:t>
            </a:r>
            <a:r>
              <a:rPr lang="en-US" baseline="0" dirty="0" smtClean="0">
                <a:sym typeface="Wingdings"/>
              </a:rPr>
              <a:t> requires experimentation</a:t>
            </a:r>
          </a:p>
          <a:p>
            <a:r>
              <a:rPr lang="en-US" baseline="0" dirty="0" smtClean="0">
                <a:sym typeface="Wingdings"/>
              </a:rPr>
              <a:t>Resources: Synergistic data sources</a:t>
            </a:r>
          </a:p>
          <a:p>
            <a:r>
              <a:rPr lang="en-US" baseline="0" dirty="0" smtClean="0">
                <a:sym typeface="Wingdings"/>
              </a:rPr>
              <a:t>Use: Real-time vs. batch. Personal data / protection? Feedback to users (and the ramifications of lifestyle adjustment due to your tech)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4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209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86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7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C42D-6B8C-4CD0-801B-8744BD0AAC07}" type="datetime1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87202-E549-4C31-B513-5022324A1646}" type="datetime1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D5558-A6FA-4080-B659-F065AB0BE154}" type="datetime1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>
            <a:lvl1pPr>
              <a:defRPr sz="32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182880">
              <a:buFont typeface="Lucida Grande"/>
              <a:buChar char="+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B9CDC-45AD-4E7E-A6DD-2A6BE0D143F7}" type="datetime1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2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C56F-245E-4939-924B-F87BAFBBC1D6}" type="datetime1">
              <a:rPr lang="en-US" smtClean="0"/>
              <a:t>2/4/15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1120-BDF7-432A-A1DD-716C55E5048E}" type="datetime1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2C2C-9308-4F1A-81C2-7FB7C2C7E08F}" type="datetime1">
              <a:rPr lang="en-US" smtClean="0"/>
              <a:t>2/4/15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BC3BF-0B3A-4D23-9339-2873B6B83CA1}" type="datetime1">
              <a:rPr lang="en-US" smtClean="0"/>
              <a:t>2/4/15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B66D8-A64E-4E88-876B-2389A7C7038F}" type="datetime1">
              <a:rPr lang="en-US" smtClean="0"/>
              <a:t>2/4/15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8FC5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6D583-BE88-4451-BA71-DBA9E9838E5E}" type="datetime1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9A2E2-CC72-483E-9BC0-3A95F8893962}" type="datetime1">
              <a:rPr lang="en-US" smtClean="0"/>
              <a:t>2/4/15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885E0F5-0609-4ADD-9186-9AFBF3580643}" type="datetime1">
              <a:rPr lang="en-US" smtClean="0"/>
              <a:t>2/4/15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microsoft.com/office/2007/relationships/hdphoto" Target="../media/hdphoto3.wdp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microsoft.com/office/2007/relationships/hdphoto" Target="../media/hdphoto4.wdp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5.wdp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microsoft.com/office/2007/relationships/hdphoto" Target="../media/hdphoto6.wdp"/><Relationship Id="rId5" Type="http://schemas.openxmlformats.org/officeDocument/2006/relationships/image" Target="../media/image54.png"/><Relationship Id="rId6" Type="http://schemas.microsoft.com/office/2007/relationships/hdphoto" Target="../media/hdphoto7.wdp"/><Relationship Id="rId7" Type="http://schemas.openxmlformats.org/officeDocument/2006/relationships/image" Target="../media/image55.png"/><Relationship Id="rId8" Type="http://schemas.microsoft.com/office/2007/relationships/hdphoto" Target="../media/hdphoto8.wdp"/><Relationship Id="rId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71.jpeg"/><Relationship Id="rId5" Type="http://schemas.openxmlformats.org/officeDocument/2006/relationships/image" Target="../media/image72.jpeg"/><Relationship Id="rId6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openxmlformats.org/officeDocument/2006/relationships/image" Target="../media/image81.emf"/><Relationship Id="rId13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png"/><Relationship Id="rId6" Type="http://schemas.microsoft.com/office/2007/relationships/hdphoto" Target="../media/hdphoto9.wdp"/><Relationship Id="rId7" Type="http://schemas.openxmlformats.org/officeDocument/2006/relationships/image" Target="../media/image77.jpeg"/><Relationship Id="rId8" Type="http://schemas.openxmlformats.org/officeDocument/2006/relationships/image" Target="../media/image78.png"/><Relationship Id="rId9" Type="http://schemas.microsoft.com/office/2007/relationships/hdphoto" Target="../media/hdphoto10.wdp"/><Relationship Id="rId10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jpg"/><Relationship Id="rId5" Type="http://schemas.openxmlformats.org/officeDocument/2006/relationships/image" Target="../media/image85.png"/><Relationship Id="rId6" Type="http://schemas.openxmlformats.org/officeDocument/2006/relationships/image" Target="../media/image86.jpg"/><Relationship Id="rId7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pat.pannuto@gmail.com" TargetMode="External"/><Relationship Id="rId4" Type="http://schemas.openxmlformats.org/officeDocument/2006/relationships/hyperlink" Target="http://patpannuto.com" TargetMode="External"/><Relationship Id="rId5" Type="http://schemas.openxmlformats.org/officeDocument/2006/relationships/hyperlink" Target="http://lab11.eecs.umich.edu" TargetMode="External"/><Relationship Id="rId6" Type="http://schemas.openxmlformats.org/officeDocument/2006/relationships/hyperlink" Target="http://github.com/lab11" TargetMode="External"/><Relationship Id="rId7" Type="http://schemas.openxmlformats.org/officeDocument/2006/relationships/hyperlink" Target="http://eecs.umich.edu/~prabal" TargetMode="External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cap="small" dirty="0" smtClean="0"/>
              <a:t>Sensor Systems and the Art of Effectively Deploying Sensor Networks</a:t>
            </a:r>
            <a:endParaRPr lang="en-US" sz="4000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1600" cap="small" dirty="0" smtClean="0"/>
              <a:t>Pat Pannuto</a:t>
            </a:r>
          </a:p>
          <a:p>
            <a:r>
              <a:rPr lang="en-US" sz="1600" cap="small" dirty="0" smtClean="0"/>
              <a:t>University of Michigan</a:t>
            </a:r>
          </a:p>
          <a:p>
            <a:r>
              <a:rPr lang="en-US" sz="1600" cap="small" dirty="0" err="1" smtClean="0"/>
              <a:t>TechChange</a:t>
            </a:r>
            <a:r>
              <a:rPr lang="en-US" sz="1600" cap="small" dirty="0" smtClean="0"/>
              <a:t> – TC111</a:t>
            </a:r>
            <a:endParaRPr lang="en-US" sz="1600" cap="small" dirty="0"/>
          </a:p>
        </p:txBody>
      </p:sp>
      <p:pic>
        <p:nvPicPr>
          <p:cNvPr id="5" name="Picture 4" descr="BlockM-rb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96" y="180996"/>
            <a:ext cx="1371126" cy="9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3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 Question: How can we answer the same question without plumbing?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</a:t>
            </a:r>
            <a:r>
              <a:rPr lang="en-US" b="0" dirty="0" smtClean="0"/>
              <a:t>Measure hand washing rate after bathroom usage</a:t>
            </a:r>
          </a:p>
          <a:p>
            <a:r>
              <a:rPr lang="en-US" dirty="0" smtClean="0"/>
              <a:t>Stretch goal: </a:t>
            </a:r>
            <a:r>
              <a:rPr lang="en-US" b="0" dirty="0" smtClean="0"/>
              <a:t>Distinguish by bathroom activity</a:t>
            </a:r>
          </a:p>
          <a:p>
            <a:endParaRPr lang="en-US" b="0" dirty="0"/>
          </a:p>
          <a:p>
            <a:r>
              <a:rPr lang="en-US" dirty="0" smtClean="0"/>
              <a:t>Restrictions: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No plumbing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No power</a:t>
            </a:r>
          </a:p>
          <a:p>
            <a:pPr marL="342900" indent="-342900">
              <a:buFont typeface="Arial"/>
              <a:buChar char="•"/>
            </a:pPr>
            <a:r>
              <a:rPr lang="en-US" b="0" dirty="0" smtClean="0"/>
              <a:t>No direct user involvement (“push here after washing”)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data sources are already available?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85760" cy="4373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Sometimes what you want is collected and published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KPLC weekly power outage reports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Use partial information to confirm or question measurements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63" y="3637280"/>
            <a:ext cx="2395223" cy="2865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67" b="91500" l="2353" r="97059"/>
                    </a14:imgEffect>
                  </a14:imgLayer>
                </a14:imgProps>
              </a:ext>
            </a:extLst>
          </a:blip>
          <a:srcRect t="8779" b="8136"/>
          <a:stretch/>
        </p:blipFill>
        <p:spPr>
          <a:xfrm>
            <a:off x="4378960" y="3525520"/>
            <a:ext cx="3159760" cy="30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5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 little outside the box for possible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Kenya: people tweet to notify / complain of power outages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Screen Shot 2015-02-04 at 3.29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12" y="2133599"/>
            <a:ext cx="5581508" cy="2538937"/>
          </a:xfrm>
          <a:prstGeom prst="rect">
            <a:avLst/>
          </a:prstGeom>
        </p:spPr>
      </p:pic>
      <p:pic>
        <p:nvPicPr>
          <p:cNvPr id="6" name="Picture 5" descr="Screen Shot 2015-01-22 at 10.35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4513633"/>
            <a:ext cx="5130801" cy="1995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503597"/>
            <a:ext cx="6167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Preliminary results from a deployment in Kenya</a:t>
            </a:r>
            <a:endParaRPr lang="en-US" sz="800" i="1" dirty="0" smtClean="0"/>
          </a:p>
        </p:txBody>
      </p:sp>
    </p:spTree>
    <p:extLst>
      <p:ext uri="{BB962C8B-B14F-4D97-AF65-F5344CB8AC3E}">
        <p14:creationId xmlns:p14="http://schemas.microsoft.com/office/powerpoint/2010/main" val="32686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Drilling into data collection and tradeoffs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What semantic data you need?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What is the question you’re actually trying to answer?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physical data you need?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What can you actually sense about the world?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do you have available?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Existing data sources, infrastructure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How is the data intended to be used?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Which informs how the data is collected, disseminated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5433665"/>
            <a:ext cx="9001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A sensor deployment is a series of interconnected tradeoffs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752600"/>
            <a:ext cx="3854312" cy="2473959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4312" y="1752601"/>
            <a:ext cx="5146812" cy="2074914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4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the data you intend to collect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How much data?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Synchrophasor</a:t>
            </a:r>
            <a:r>
              <a:rPr lang="en-US" dirty="0" smtClean="0"/>
              <a:t> (power grid health): 1000’s samples / sec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Soil Moisture: 1-10 samples / day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Mudslide Detection</a:t>
            </a:r>
            <a:r>
              <a:rPr lang="en-US" baseline="30000" dirty="0" smtClean="0"/>
              <a:t>1</a:t>
            </a:r>
            <a:r>
              <a:rPr lang="en-US" dirty="0" smtClean="0"/>
              <a:t>: 1 sample / 5 min &lt;&gt; 10 samples / sec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And what data do you actually </a:t>
            </a:r>
            <a:r>
              <a:rPr lang="en-US" i="1" dirty="0" smtClean="0"/>
              <a:t>need</a:t>
            </a:r>
            <a:r>
              <a:rPr lang="en-US" dirty="0" smtClean="0"/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Consolas"/>
                <a:cs typeface="Consolas"/>
              </a:rPr>
              <a:t>12</a:t>
            </a:r>
            <a:r>
              <a:rPr lang="en-US" dirty="0">
                <a:latin typeface="Consolas"/>
                <a:cs typeface="Consolas"/>
              </a:rPr>
              <a:t>:00 AM – It’s 74 degrees</a:t>
            </a:r>
            <a:r>
              <a:rPr lang="en-US" dirty="0" smtClean="0">
                <a:latin typeface="Consolas"/>
                <a:cs typeface="Consolas"/>
              </a:rPr>
              <a:t>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Consolas"/>
                <a:cs typeface="Consolas"/>
              </a:rPr>
              <a:t>12</a:t>
            </a:r>
            <a:r>
              <a:rPr lang="en-US" dirty="0">
                <a:latin typeface="Consolas"/>
                <a:cs typeface="Consolas"/>
              </a:rPr>
              <a:t>:01 AM – It’s 74 degrees</a:t>
            </a:r>
            <a:r>
              <a:rPr lang="en-US" dirty="0" smtClean="0">
                <a:latin typeface="Consolas"/>
                <a:cs typeface="Consolas"/>
              </a:rPr>
              <a:t>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latin typeface="Consolas"/>
                <a:cs typeface="Consolas"/>
              </a:rPr>
              <a:t>12</a:t>
            </a:r>
            <a:r>
              <a:rPr lang="en-US" dirty="0">
                <a:latin typeface="Consolas"/>
                <a:cs typeface="Consolas"/>
              </a:rPr>
              <a:t>:02 AM – It’s 74 degrees</a:t>
            </a:r>
            <a:r>
              <a:rPr lang="en-US" dirty="0" smtClean="0">
                <a:latin typeface="Consolas"/>
                <a:cs typeface="Consolas"/>
              </a:rPr>
              <a:t>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“Compressive sensing”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Lots of research: Report differences, trends, fit variables…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6503597"/>
            <a:ext cx="6167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baseline="30000" dirty="0" smtClean="0"/>
              <a:t>1</a:t>
            </a:r>
            <a:r>
              <a:rPr lang="en-US" sz="800" i="1" dirty="0" smtClean="0"/>
              <a:t>Real</a:t>
            </a:r>
            <a:r>
              <a:rPr lang="en-US" sz="800" i="1" dirty="0"/>
              <a:t>-time Wireless Sensor Network for Landslide </a:t>
            </a:r>
            <a:r>
              <a:rPr lang="en-US" sz="800" i="1" dirty="0" smtClean="0"/>
              <a:t>Detection. Ramesh, M. V. SenSys’13</a:t>
            </a:r>
            <a:endParaRPr lang="en-US" sz="800" i="1" dirty="0" smtClean="0"/>
          </a:p>
        </p:txBody>
      </p:sp>
    </p:spTree>
    <p:extLst>
      <p:ext uri="{BB962C8B-B14F-4D97-AF65-F5344CB8AC3E}">
        <p14:creationId xmlns:p14="http://schemas.microsoft.com/office/powerpoint/2010/main" val="355365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23477" cy="1371600"/>
          </a:xfrm>
        </p:spPr>
        <p:txBody>
          <a:bodyPr>
            <a:noAutofit/>
          </a:bodyPr>
          <a:lstStyle/>
          <a:p>
            <a:r>
              <a:rPr lang="en-US" sz="2800" dirty="0" smtClean="0"/>
              <a:t>Energy budget defines capabilities</a:t>
            </a:r>
            <a:br>
              <a:rPr lang="en-US" sz="2800" dirty="0" smtClean="0"/>
            </a:br>
            <a:r>
              <a:rPr lang="en-US" sz="2800" dirty="0" smtClean="0"/>
              <a:t>(and requirements dictate energy budget)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Plug it in!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Power grid can be unreliable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Requires nearby available wiring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Who pays?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Put a battery in it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Battery == Lifetime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Low-power design </a:t>
            </a:r>
            <a:r>
              <a:rPr lang="en-US" dirty="0" smtClean="0"/>
              <a:t>or a big battery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about solar?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Energy harvesting often most expensive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Requires </a:t>
            </a:r>
            <a:r>
              <a:rPr lang="en-US" dirty="0" smtClean="0">
                <a:solidFill>
                  <a:srgbClr val="FF0000"/>
                </a:solidFill>
              </a:rPr>
              <a:t>lowest-power design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70" y="1752600"/>
            <a:ext cx="2139414" cy="142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6334955" y="3799964"/>
            <a:ext cx="546954" cy="814244"/>
          </a:xfrm>
          <a:prstGeom prst="rect">
            <a:avLst/>
          </a:prstGeom>
        </p:spPr>
      </p:pic>
      <p:sp>
        <p:nvSpPr>
          <p:cNvPr id="7" name="Equal 6"/>
          <p:cNvSpPr/>
          <p:nvPr/>
        </p:nvSpPr>
        <p:spPr>
          <a:xfrm>
            <a:off x="7134068" y="3974249"/>
            <a:ext cx="539655" cy="443288"/>
          </a:xfrm>
          <a:prstGeom prst="mathEqua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3723" y="3853598"/>
            <a:ext cx="806954" cy="8069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2537" y="5129081"/>
            <a:ext cx="1535783" cy="1308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612537" y="4924750"/>
            <a:ext cx="650937" cy="65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05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 / performance tradeoff spans 2-3 orders of magnitude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2400" i="1" dirty="0" smtClean="0"/>
          </a:p>
          <a:p>
            <a:pPr algn="ctr"/>
            <a:r>
              <a:rPr lang="en-US" sz="2400" i="1" dirty="0" smtClean="0"/>
              <a:t>“An </a:t>
            </a:r>
            <a:r>
              <a:rPr lang="en-US" sz="2400" i="1" dirty="0"/>
              <a:t>embedded sensor is like a computer </a:t>
            </a:r>
            <a:r>
              <a:rPr lang="en-US" sz="2400" i="1" dirty="0" smtClean="0"/>
              <a:t>from</a:t>
            </a:r>
            <a:endParaRPr lang="en-US" sz="2400" i="1" dirty="0"/>
          </a:p>
          <a:p>
            <a:pPr algn="ctr"/>
            <a:r>
              <a:rPr lang="fr-FR" sz="2400" i="1" dirty="0" smtClean="0"/>
              <a:t> the ’</a:t>
            </a:r>
            <a:r>
              <a:rPr lang="en-US" sz="2400" i="1" dirty="0"/>
              <a:t>70s with some neat sensors </a:t>
            </a:r>
            <a:r>
              <a:rPr lang="en-US" sz="2400" i="1" dirty="0" smtClean="0"/>
              <a:t>attached”</a:t>
            </a:r>
          </a:p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and lasts a year+ on a battery</a:t>
            </a:r>
            <a:endParaRPr lang="en-US" sz="2400" i="1" dirty="0">
              <a:solidFill>
                <a:srgbClr val="FF0000"/>
              </a:solidFill>
            </a:endParaRPr>
          </a:p>
          <a:p>
            <a:endParaRPr lang="en-US" sz="2400" dirty="0" smtClean="0"/>
          </a:p>
          <a:p>
            <a:pPr algn="ctr"/>
            <a:r>
              <a:rPr lang="en-US" sz="2400" i="1" dirty="0" smtClean="0"/>
              <a:t>“A smartphone is like a mini-PC in your pocket”</a:t>
            </a:r>
          </a:p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and lasts a day on a battery</a:t>
            </a:r>
          </a:p>
          <a:p>
            <a:pPr algn="ctr"/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83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 / performance tradeoff spans 2-3 orders of magnitude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2400" i="1" dirty="0" smtClean="0"/>
          </a:p>
          <a:p>
            <a:pPr algn="ctr"/>
            <a:r>
              <a:rPr lang="en-US" sz="2400" i="1" dirty="0" smtClean="0"/>
              <a:t>“An </a:t>
            </a:r>
            <a:r>
              <a:rPr lang="en-US" sz="2400" i="1" dirty="0"/>
              <a:t>embedded sensor is like a computer </a:t>
            </a:r>
            <a:r>
              <a:rPr lang="en-US" sz="2400" i="1" dirty="0" smtClean="0"/>
              <a:t>from</a:t>
            </a:r>
            <a:endParaRPr lang="en-US" sz="2400" i="1" dirty="0"/>
          </a:p>
          <a:p>
            <a:pPr algn="ctr"/>
            <a:r>
              <a:rPr lang="fr-FR" sz="2400" i="1" dirty="0" smtClean="0"/>
              <a:t> the ’</a:t>
            </a:r>
            <a:r>
              <a:rPr lang="en-US" sz="2400" i="1" dirty="0"/>
              <a:t>70s with some neat sensors </a:t>
            </a:r>
            <a:r>
              <a:rPr lang="en-US" sz="2400" i="1" dirty="0" smtClean="0"/>
              <a:t>attached”</a:t>
            </a:r>
            <a:endParaRPr lang="en-US" sz="2400" i="1" dirty="0"/>
          </a:p>
          <a:p>
            <a:endParaRPr lang="en-US" sz="2400" dirty="0" smtClean="0"/>
          </a:p>
          <a:p>
            <a:pPr algn="ctr"/>
            <a:r>
              <a:rPr lang="en-US" sz="2400" i="1" dirty="0" smtClean="0"/>
              <a:t>“A smartphone is like a mini-PC in your pocket”</a:t>
            </a:r>
          </a:p>
          <a:p>
            <a:pPr algn="ctr"/>
            <a:endParaRPr lang="en-US" sz="2400" i="1" dirty="0"/>
          </a:p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They are priced appropriately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1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Smartphones have a diverse array of powerful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Smartphones have a diverse array of powerful sensors</a:t>
            </a:r>
          </a:p>
          <a:p>
            <a:r>
              <a:rPr lang="en-US" b="0" dirty="0"/>
              <a:t> </a:t>
            </a:r>
            <a:r>
              <a:rPr lang="en-US" b="0" dirty="0" smtClean="0"/>
              <a:t>     </a:t>
            </a:r>
            <a:r>
              <a:rPr lang="en-US" b="0" dirty="0" smtClean="0"/>
              <a:t>Accelerometer</a:t>
            </a:r>
            <a:r>
              <a:rPr lang="en-US" b="0" dirty="0" smtClean="0"/>
              <a:t>, Gyroscope, Magnetometer, GPS, </a:t>
            </a:r>
            <a:r>
              <a:rPr lang="en-US" b="0" dirty="0" smtClean="0"/>
              <a:t>camera</a:t>
            </a:r>
            <a:r>
              <a:rPr lang="en-US" b="0" dirty="0" smtClean="0"/>
              <a:t>…</a:t>
            </a:r>
            <a:endParaRPr lang="en-US" b="0" dirty="0" smtClean="0"/>
          </a:p>
          <a:p>
            <a:r>
              <a:rPr lang="en-US" dirty="0" smtClean="0"/>
              <a:t>And communication (cellular, </a:t>
            </a:r>
            <a:r>
              <a:rPr lang="en-US" dirty="0" err="1" smtClean="0"/>
              <a:t>WiFi</a:t>
            </a:r>
            <a:r>
              <a:rPr lang="en-US" dirty="0" smtClean="0"/>
              <a:t>, Bluetooth, NFC) is built 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96" b="95118" l="5047" r="9626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8286" y="4069211"/>
            <a:ext cx="2251275" cy="2327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36" y="4199640"/>
            <a:ext cx="2213487" cy="219659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39561" y="4949593"/>
            <a:ext cx="1255519" cy="3896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95080" y="6396230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Pentland</a:t>
            </a:r>
            <a:r>
              <a:rPr lang="en-US" dirty="0" smtClean="0"/>
              <a:t> ‘09</a:t>
            </a:r>
            <a:endParaRPr lang="en-US" dirty="0"/>
          </a:p>
        </p:txBody>
      </p:sp>
      <p:pic>
        <p:nvPicPr>
          <p:cNvPr id="8" name="Picture 7" descr="Screen Shot 2014-03-07 at 2.39.4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5" y="4069211"/>
            <a:ext cx="1981744" cy="228131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143038" y="4949593"/>
            <a:ext cx="1255519" cy="3896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2413" y="6396230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Pentland</a:t>
            </a:r>
            <a:r>
              <a:rPr lang="en-US" dirty="0" smtClean="0"/>
              <a:t> ‘06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71453" y="6396230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Pentland</a:t>
            </a:r>
            <a:r>
              <a:rPr lang="en-US" dirty="0" smtClean="0"/>
              <a:t> ‘07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74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HiJack</a:t>
            </a:r>
            <a:r>
              <a:rPr lang="en-US" dirty="0" smtClean="0"/>
              <a:t>: Augmenting </a:t>
            </a:r>
            <a:r>
              <a:rPr lang="en-US" dirty="0" smtClean="0"/>
              <a:t>smartphones to add “missing”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895910"/>
            <a:ext cx="152400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600200"/>
            <a:ext cx="1981200" cy="1981200"/>
          </a:xfrm>
          <a:prstGeom prst="rect">
            <a:avLst/>
          </a:prstGeom>
        </p:spPr>
      </p:pic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1423491" y="3257490"/>
            <a:ext cx="19293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Geiger Counter</a:t>
            </a:r>
            <a:endParaRPr lang="en-US" sz="2000" dirty="0">
              <a:latin typeface="Trebuchet MS" pitchFamily="1" charset="0"/>
            </a:endParaRP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4084001" y="6381690"/>
            <a:ext cx="13326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CO Sensor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86200"/>
            <a:ext cx="2235200" cy="1540692"/>
          </a:xfrm>
          <a:prstGeom prst="rect">
            <a:avLst/>
          </a:prstGeom>
        </p:spPr>
      </p:pic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1676400" y="5314890"/>
            <a:ext cx="1557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CC Terminal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727" y="1867218"/>
            <a:ext cx="2442689" cy="1465613"/>
          </a:xfrm>
          <a:prstGeom prst="rect">
            <a:avLst/>
          </a:prstGeom>
        </p:spPr>
      </p:pic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4170109" y="3332831"/>
            <a:ext cx="15923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EKG Monitor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16" name="Picture 13"/>
          <p:cNvPicPr>
            <a:picLocks noChangeAspect="1"/>
          </p:cNvPicPr>
          <p:nvPr/>
        </p:nvPicPr>
        <p:blipFill>
          <a:blip r:embed="rId7"/>
          <a:srcRect t="21489" r="7845" b="37209"/>
          <a:stretch>
            <a:fillRect/>
          </a:stretch>
        </p:blipFill>
        <p:spPr bwMode="auto">
          <a:xfrm>
            <a:off x="4414217" y="1524318"/>
            <a:ext cx="22956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5525" y="1607447"/>
            <a:ext cx="1216818" cy="121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9673" y="2215857"/>
            <a:ext cx="1876425" cy="1876425"/>
          </a:xfrm>
          <a:prstGeom prst="rect">
            <a:avLst/>
          </a:prstGeom>
        </p:spPr>
      </p:pic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697460" y="3930298"/>
            <a:ext cx="17578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Thermometer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18" name="Picture 17" descr="thermopile.jp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2273" y="2165856"/>
            <a:ext cx="1924050" cy="12299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4717644"/>
            <a:ext cx="1136388" cy="8511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053" r="32631" b="71736"/>
          <a:stretch>
            <a:fillRect/>
          </a:stretch>
        </p:blipFill>
        <p:spPr>
          <a:xfrm>
            <a:off x="495300" y="4038600"/>
            <a:ext cx="876300" cy="6820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71600" y="3733800"/>
            <a:ext cx="467655" cy="76870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5492751"/>
            <a:ext cx="1240154" cy="9842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/>
          <a:srcRect b="50000"/>
          <a:stretch>
            <a:fillRect/>
          </a:stretch>
        </p:blipFill>
        <p:spPr>
          <a:xfrm>
            <a:off x="1676400" y="6092863"/>
            <a:ext cx="2002327" cy="65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18512" y="4467128"/>
            <a:ext cx="1758688" cy="1666357"/>
          </a:xfrm>
          <a:prstGeom prst="rect">
            <a:avLst/>
          </a:prstGeom>
        </p:spPr>
      </p:pic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6351340" y="6114375"/>
            <a:ext cx="16496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Soil Moisture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62800" y="4619528"/>
            <a:ext cx="777003" cy="1009710"/>
          </a:xfrm>
          <a:prstGeom prst="rect">
            <a:avLst/>
          </a:prstGeom>
        </p:spPr>
      </p:pic>
      <p:pic>
        <p:nvPicPr>
          <p:cNvPr id="25" name="Picture 24" descr="sensor.jpg"/>
          <p:cNvPicPr>
            <a:picLocks noChangeAspect="1"/>
          </p:cNvPicPr>
          <p:nvPr/>
        </p:nvPicPr>
        <p:blipFill>
          <a:blip r:embed="rId18"/>
          <a:srcRect t="8159" b="23845"/>
          <a:stretch>
            <a:fillRect/>
          </a:stretch>
        </p:blipFill>
        <p:spPr>
          <a:xfrm>
            <a:off x="4662072" y="4330408"/>
            <a:ext cx="1129128" cy="13615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874940" y="6528725"/>
            <a:ext cx="2109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[slide courtesy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r>
              <a:rPr lang="en-US" sz="1200" dirty="0" smtClean="0"/>
              <a:t>]</a:t>
            </a:r>
            <a:endParaRPr lang="en-US" sz="1200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6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CellPump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Using sensors to improve efficacy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30-80% of water pumps fail within 1 year of installation</a:t>
            </a:r>
          </a:p>
          <a:p>
            <a:r>
              <a:rPr lang="en-US" i="1" dirty="0" smtClean="0"/>
              <a:t>What happens when a pump fails?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095749" y="6442042"/>
            <a:ext cx="2590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http://</a:t>
            </a:r>
            <a:r>
              <a:rPr lang="en-US" sz="800" i="1" dirty="0" smtClean="0"/>
              <a:t>www.pdx.edu/sweetlab/cellpump-rwanda</a:t>
            </a:r>
          </a:p>
          <a:p>
            <a:r>
              <a:rPr lang="en-US" sz="800" i="1" dirty="0"/>
              <a:t>http://www.sweetsensors.com/applications/cellpump/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http://www.pdx.edu/sweetlab/sites/www.pdx.edu.sweetlab/files/styles/large/public/Untitle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83" y="2783239"/>
            <a:ext cx="2237473" cy="335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weetsensors.com/wp/wp-content/uploads/2014/02/RwandaMapLWI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726" y="2802888"/>
            <a:ext cx="4824408" cy="333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942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16240" cy="1371600"/>
          </a:xfrm>
        </p:spPr>
        <p:txBody>
          <a:bodyPr/>
          <a:lstStyle/>
          <a:p>
            <a:r>
              <a:rPr lang="en-US" dirty="0" err="1" smtClean="0"/>
              <a:t>HiJack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QuickJack</a:t>
            </a:r>
            <a:r>
              <a:rPr lang="en-US" dirty="0" smtClean="0">
                <a:sym typeface="Wingdings"/>
              </a:rPr>
              <a:t>  </a:t>
            </a:r>
            <a:r>
              <a:rPr lang="en-US" dirty="0" err="1" smtClean="0">
                <a:sym typeface="Wingdings"/>
              </a:rPr>
              <a:t>PhoneWorks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16240" cy="4373563"/>
          </a:xfrm>
        </p:spPr>
        <p:txBody>
          <a:bodyPr/>
          <a:lstStyle/>
          <a:p>
            <a:r>
              <a:rPr lang="en-US" dirty="0" smtClean="0"/>
              <a:t>Commercial development kit available, mass market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775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5520" y="2235200"/>
            <a:ext cx="2631440" cy="2631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67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8760" y="3078480"/>
            <a:ext cx="2763520" cy="2763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4167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1960" y="2286000"/>
            <a:ext cx="2580640" cy="25806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509203"/>
            <a:ext cx="3515360" cy="35153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6503597"/>
            <a:ext cx="6167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 smtClean="0"/>
              <a:t>Images from NXP, Home Depot</a:t>
            </a:r>
            <a:endParaRPr lang="en-US" sz="800" i="1" dirty="0" smtClean="0"/>
          </a:p>
        </p:txBody>
      </p:sp>
    </p:spTree>
    <p:extLst>
      <p:ext uri="{BB962C8B-B14F-4D97-AF65-F5344CB8AC3E}">
        <p14:creationId xmlns:p14="http://schemas.microsoft.com/office/powerpoint/2010/main" val="60934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Smartphones are expensive to deploy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General purpose device: you pay for what you don’t use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Power limitations means the phone is tethered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Unless “attached” to a user, that is, crowdsourcing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Communication options </a:t>
            </a:r>
            <a:r>
              <a:rPr lang="en-US" i="1" dirty="0" smtClean="0"/>
              <a:t>only</a:t>
            </a:r>
            <a:r>
              <a:rPr lang="en-US" dirty="0" smtClean="0"/>
              <a:t> cellular, Wi-Fi, Bluetooth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Make sense in 10s-100s, maybe not 1000s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But can be re-used / re-purposed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9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think like an embedded systems engineer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Or, how to do better than a smartphone for less money?</a:t>
            </a:r>
          </a:p>
          <a:p>
            <a:endParaRPr lang="en-US" dirty="0"/>
          </a:p>
          <a:p>
            <a:pPr marL="746125" indent="-746125"/>
            <a:r>
              <a:rPr lang="en-US" dirty="0" smtClean="0"/>
              <a:t>Goal: </a:t>
            </a:r>
            <a:r>
              <a:rPr lang="en-US" b="0" dirty="0" smtClean="0"/>
              <a:t>Understand the tradeoffs in the embedded design space,  what is feasible, what isn’t feasible.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0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local storage do you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It’s never zero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How much data are you willing to lose?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“Batch”, “Delay-Tolerant”, “Best-Effort”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Memory quickly drives microcontroller cost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RAM from 16~128 </a:t>
            </a:r>
            <a:r>
              <a:rPr lang="en-US" i="1" u="sng" dirty="0" smtClean="0"/>
              <a:t>kilobytes</a:t>
            </a:r>
          </a:p>
          <a:p>
            <a:pPr marL="800100" lvl="1" indent="-342900">
              <a:buFont typeface="Arial"/>
              <a:buChar char="•"/>
            </a:pPr>
            <a:endParaRPr lang="en-US" i="1" u="sng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Flash memory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SD cards are cheap, easy to interface with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Flash chips can be cheaper, more work to integrate; read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do you do when you run out of space?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81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get continuous data off of devices?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What data backhaul is available?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Ethernet? Wi-Fi</a:t>
            </a:r>
            <a:r>
              <a:rPr lang="en-US" dirty="0" smtClean="0"/>
              <a:t>? </a:t>
            </a:r>
            <a:r>
              <a:rPr lang="en-US" dirty="0" smtClean="0"/>
              <a:t>Cellular (data, voice, text)? </a:t>
            </a:r>
            <a:r>
              <a:rPr lang="en-US" dirty="0" smtClean="0"/>
              <a:t>Satellite</a:t>
            </a:r>
            <a:r>
              <a:rPr lang="en-US" dirty="0" smtClean="0"/>
              <a:t>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How reliable is it?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(again, how much dat</a:t>
            </a:r>
            <a:r>
              <a:rPr lang="en-US" dirty="0" smtClean="0"/>
              <a:t>a are you willing to lose?)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Who Pays?</a:t>
            </a:r>
            <a:r>
              <a:rPr lang="en-US" dirty="0" smtClean="0"/>
              <a:t>?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Communication </a:t>
            </a:r>
            <a:r>
              <a:rPr lang="en-US" dirty="0" smtClean="0">
                <a:solidFill>
                  <a:srgbClr val="FF0000"/>
                </a:solidFill>
              </a:rPr>
              <a:t>is often 80%+ of energy budget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Defines battery size / system lifetime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there anything that can make communication more efficient?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28683" cy="4373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Costs less energy to send a smaller distance (usually)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e.g. Wi-Fi uses less energy than cellular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Mesh Networks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Popular in wireless sensor network research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Hard to make reliable in practice for battery-backed devices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en-US" dirty="0" smtClean="0"/>
              <a:t>7 </a:t>
            </a:r>
            <a:r>
              <a:rPr lang="en-US" dirty="0" smtClean="0"/>
              <a:t>adds support for Wi-Fi based mesh networking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Not used much yet, something to watch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Early reports are many of the same difficulties as WSNs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7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Taking it to the extreme</a:t>
            </a:r>
            <a:r>
              <a:rPr lang="en-US" dirty="0" smtClean="0"/>
              <a:t>: Full-custom design of a $25 “radio DVR”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FM receiver that records broadcast lessons</a:t>
            </a:r>
          </a:p>
          <a:p>
            <a:r>
              <a:rPr lang="en-US" dirty="0" smtClean="0"/>
              <a:t>Users can record programs and share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26</a:t>
            </a:fld>
            <a:endParaRPr lang="en-US"/>
          </a:p>
        </p:txBody>
      </p:sp>
      <p:pic>
        <p:nvPicPr>
          <p:cNvPr id="4100" name="Picture 4" descr="Talking 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31" y="2734510"/>
            <a:ext cx="2625077" cy="153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alking Boo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39" y="2734511"/>
            <a:ext cx="2584060" cy="153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658619" y="6442042"/>
            <a:ext cx="2893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http://</a:t>
            </a:r>
            <a:r>
              <a:rPr lang="en-US" sz="800" i="1" dirty="0" smtClean="0"/>
              <a:t>www.bbc.com/news/technology-30127578</a:t>
            </a:r>
          </a:p>
          <a:p>
            <a:r>
              <a:rPr lang="en-US" sz="800" i="1" dirty="0"/>
              <a:t>http://web.eecs.umich.edu/~prabal/pubs/papers/foo13lit.pdf</a:t>
            </a:r>
            <a:endParaRPr lang="en-US" sz="800" i="1" dirty="0" smtClean="0"/>
          </a:p>
        </p:txBody>
      </p:sp>
    </p:spTree>
    <p:extLst>
      <p:ext uri="{BB962C8B-B14F-4D97-AF65-F5344CB8AC3E}">
        <p14:creationId xmlns:p14="http://schemas.microsoft.com/office/powerpoint/2010/main" val="7791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Taking it to the extreme</a:t>
            </a:r>
            <a:r>
              <a:rPr lang="en-US" dirty="0" smtClean="0"/>
              <a:t>: Full-custom design of a $25 “radio DVR”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58619" y="6442042"/>
            <a:ext cx="2893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http://</a:t>
            </a:r>
            <a:r>
              <a:rPr lang="en-US" sz="800" i="1" dirty="0" smtClean="0"/>
              <a:t>www.bbc.com/news/technology-30127578</a:t>
            </a:r>
          </a:p>
          <a:p>
            <a:r>
              <a:rPr lang="en-US" sz="800" i="1" dirty="0"/>
              <a:t>http://web.eecs.umich.edu/~prabal/pubs/papers/foo13lit.pdf</a:t>
            </a:r>
            <a:endParaRPr lang="en-US" sz="8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21" y="1842182"/>
            <a:ext cx="3960040" cy="437289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008881" y="5852846"/>
            <a:ext cx="3620278" cy="47310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5-02-04 at 9.04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996957"/>
            <a:ext cx="4206240" cy="4218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27339"/>
            <a:ext cx="8900160" cy="20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sensor networks are young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The field is 15-20 years old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Maker culture creating some accessible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Screen Shot 2015-02-04 at 4.48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59765"/>
            <a:ext cx="8199120" cy="1499093"/>
          </a:xfrm>
          <a:prstGeom prst="rect">
            <a:avLst/>
          </a:prstGeom>
        </p:spPr>
      </p:pic>
      <p:pic>
        <p:nvPicPr>
          <p:cNvPr id="8" name="Picture 7" descr="Screen Shot 2015-02-04 at 4.49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3839709"/>
            <a:ext cx="4511040" cy="2679544"/>
          </a:xfrm>
          <a:prstGeom prst="rect">
            <a:avLst/>
          </a:prstGeom>
        </p:spPr>
      </p:pic>
      <p:pic>
        <p:nvPicPr>
          <p:cNvPr id="6" name="Picture 5" descr="Screen Shot 2015-02-04 at 4.47.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142498"/>
            <a:ext cx="3841741" cy="2983665"/>
          </a:xfrm>
          <a:prstGeom prst="rect">
            <a:avLst/>
          </a:prstGeom>
        </p:spPr>
      </p:pic>
      <p:pic>
        <p:nvPicPr>
          <p:cNvPr id="5" name="Picture 4" descr="Screen Shot 2015-02-04 at 4.46.1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92" y="4257349"/>
            <a:ext cx="3911327" cy="253653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017520" y="2926080"/>
            <a:ext cx="883920" cy="1066800"/>
          </a:xfrm>
          <a:prstGeom prst="ellipse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8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GridWatch</a:t>
            </a:r>
            <a:r>
              <a:rPr lang="en-US" dirty="0"/>
              <a:t>: </a:t>
            </a:r>
            <a:r>
              <a:rPr lang="en-US" dirty="0" smtClean="0"/>
              <a:t>Crowdsourcing </a:t>
            </a:r>
            <a:r>
              <a:rPr lang="en-US" dirty="0"/>
              <a:t>power grid health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920934"/>
            <a:ext cx="8229600" cy="4205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D33682"/>
                </a:solidFill>
              </a:rPr>
              <a:t>Insight:</a:t>
            </a:r>
            <a:r>
              <a:rPr lang="en-US" dirty="0" smtClean="0"/>
              <a:t> You pick up your phone to unplug it</a:t>
            </a:r>
          </a:p>
          <a:p>
            <a:pPr lvl="1"/>
            <a:r>
              <a:rPr lang="en-US" dirty="0" smtClean="0"/>
              <a:t> Power loss without motion is likely a power outage</a:t>
            </a:r>
            <a:endParaRPr lang="en-US" dirty="0"/>
          </a:p>
        </p:txBody>
      </p:sp>
      <p:pic>
        <p:nvPicPr>
          <p:cNvPr id="5" name="Picture 4" descr="gridwatch_diagram_n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0" y="3175520"/>
            <a:ext cx="7169514" cy="31186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0853" y="6465785"/>
            <a:ext cx="2273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 smtClean="0"/>
              <a:t>GridWatch</a:t>
            </a:r>
            <a:r>
              <a:rPr lang="en-US" sz="1400" dirty="0"/>
              <a:t> </a:t>
            </a:r>
            <a:r>
              <a:rPr lang="en-US" sz="1400" dirty="0" err="1" smtClean="0"/>
              <a:t>HotMobile</a:t>
            </a:r>
            <a:r>
              <a:rPr lang="en-US" sz="1400" dirty="0"/>
              <a:t> </a:t>
            </a:r>
            <a:r>
              <a:rPr lang="en-US" sz="1400" dirty="0" smtClean="0"/>
              <a:t>‘14]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2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Stove Usage Monitors:</a:t>
            </a:r>
            <a:br>
              <a:rPr lang="en-US" dirty="0" smtClean="0"/>
            </a:br>
            <a:r>
              <a:rPr lang="en-US" dirty="0" smtClean="0"/>
              <a:t>Establishing reliable usage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are free </a:t>
            </a:r>
            <a:r>
              <a:rPr lang="en-US" dirty="0" err="1" smtClean="0"/>
              <a:t>cookstoves</a:t>
            </a:r>
            <a:r>
              <a:rPr lang="en-US" dirty="0" smtClean="0"/>
              <a:t> </a:t>
            </a:r>
            <a:r>
              <a:rPr lang="en-US" i="1" dirty="0" smtClean="0"/>
              <a:t>actually</a:t>
            </a:r>
            <a:r>
              <a:rPr lang="en-US" dirty="0" smtClean="0"/>
              <a:t> used?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31178" y="6503597"/>
            <a:ext cx="21259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https://www.youtube.com/v/qmY8PRmi3lQ</a:t>
            </a:r>
            <a:endParaRPr lang="en-US" sz="800" i="1" dirty="0" smtClean="0"/>
          </a:p>
        </p:txBody>
      </p:sp>
      <p:pic>
        <p:nvPicPr>
          <p:cNvPr id="3074" name="Picture 2" descr="An external file that holds a picture, illustration, etc.&#10;Object name is nihms413862f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590" y="4503113"/>
            <a:ext cx="1470888" cy="96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UMs Visualization (1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002" y="2205673"/>
            <a:ext cx="7287197" cy="409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6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Smoking Cessation with </a:t>
            </a:r>
            <a:r>
              <a:rPr lang="en-US" dirty="0" err="1" smtClean="0"/>
              <a:t>Monoxalyze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Smoking Cessation programs lack feedback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Q: Did you smoke today?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A: No, of course not!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Carbon Monoxide levels reveal smoking within 4-6 hours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smokealyzerAp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89" y="3401248"/>
            <a:ext cx="1998282" cy="3330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mokealyz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87" y="3942961"/>
            <a:ext cx="2078132" cy="1701699"/>
          </a:xfrm>
          <a:prstGeom prst="rect">
            <a:avLst/>
          </a:prstGeom>
        </p:spPr>
      </p:pic>
      <p:pic>
        <p:nvPicPr>
          <p:cNvPr id="8" name="Picture 7" descr="IMG_6704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810" y="3863002"/>
            <a:ext cx="2850770" cy="19715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5615" y="5941497"/>
            <a:ext cx="400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 2: Wireless (BLE), Authenticated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6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interaction tracking and social graph building with </a:t>
            </a:r>
            <a:r>
              <a:rPr lang="en-US" dirty="0" err="1" smtClean="0"/>
              <a:t>Opo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31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44" y="4736152"/>
            <a:ext cx="1507099" cy="1440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21" y="4397760"/>
            <a:ext cx="2445079" cy="17971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16" y="4451340"/>
            <a:ext cx="2336507" cy="174355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 flipV="1">
            <a:off x="1730780" y="4762795"/>
            <a:ext cx="0" cy="676106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386594" y="4468646"/>
            <a:ext cx="853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1.6 cm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1146" y="4059545"/>
            <a:ext cx="1095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Wearable</a:t>
            </a:r>
            <a:endParaRPr lang="en-US" sz="1600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6281872" y="4059206"/>
            <a:ext cx="1085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Detailed</a:t>
            </a:r>
            <a:endParaRPr lang="en-US" sz="1600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3559919" y="4059545"/>
            <a:ext cx="1085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/>
              <a:t>Accurate</a:t>
            </a:r>
            <a:endParaRPr lang="en-US" sz="1600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1067544" y="6276658"/>
            <a:ext cx="1414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 smtClean="0"/>
              <a:t>Small form factor</a:t>
            </a:r>
            <a:endParaRPr lang="en-US" sz="1200" b="0" dirty="0"/>
          </a:p>
        </p:txBody>
      </p:sp>
      <p:sp>
        <p:nvSpPr>
          <p:cNvPr id="25" name="TextBox 24"/>
          <p:cNvSpPr txBox="1"/>
          <p:nvPr/>
        </p:nvSpPr>
        <p:spPr>
          <a:xfrm>
            <a:off x="3262832" y="6276658"/>
            <a:ext cx="1876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Ranging Accuracy Test</a:t>
            </a:r>
            <a:endParaRPr lang="en-US" sz="1200" b="0" dirty="0"/>
          </a:p>
        </p:txBody>
      </p:sp>
      <p:sp>
        <p:nvSpPr>
          <p:cNvPr id="26" name="TextBox 25"/>
          <p:cNvSpPr txBox="1"/>
          <p:nvPr/>
        </p:nvSpPr>
        <p:spPr>
          <a:xfrm>
            <a:off x="5843634" y="6281801"/>
            <a:ext cx="1890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Two Person Interaction</a:t>
            </a:r>
            <a:endParaRPr lang="en-US" sz="1200" b="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969" y="1690370"/>
            <a:ext cx="2824890" cy="19774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66016" y="3620709"/>
            <a:ext cx="3370730" cy="33855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A Week as a PhD Student</a:t>
            </a:r>
            <a:endParaRPr lang="en-US" sz="1600" b="0" i="1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5332769" cy="43735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Fine-grained human interaction data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Who did you talk to today?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For how long?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10 cm accuracy with 1 week battery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Applications in sociology, immunology</a:t>
            </a:r>
          </a:p>
        </p:txBody>
      </p:sp>
    </p:spTree>
    <p:extLst>
      <p:ext uri="{BB962C8B-B14F-4D97-AF65-F5344CB8AC3E}">
        <p14:creationId xmlns:p14="http://schemas.microsoft.com/office/powerpoint/2010/main" val="36307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" descr="http://upload.wikimedia.org/wikipedia/commons/b/be/Google_Glass_with_fr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19" y="5571918"/>
            <a:ext cx="2241851" cy="122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Wearabouts</a:t>
            </a:r>
            <a:r>
              <a:rPr lang="en-US" dirty="0" smtClean="0"/>
              <a:t>: Leveraging wearable electronics for building occupancy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Wearables</a:t>
            </a:r>
            <a:r>
              <a:rPr lang="en-US" dirty="0" smtClean="0"/>
              <a:t> are everywhere….</a:t>
            </a:r>
            <a:endParaRPr lang="en-US" dirty="0"/>
          </a:p>
        </p:txBody>
      </p:sp>
      <p:pic>
        <p:nvPicPr>
          <p:cNvPr id="5" name="Picture 4" descr="http://www.stratos.com/sites/default/files/images/Fitness%20band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59" y="2548316"/>
            <a:ext cx="1884738" cy="17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http://cdn.macrumors.com/article-new/2014/09/applewatch2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00" b="98229" l="600" r="96700">
                        <a14:foregroundMark x1="44000" y1="18634" x2="44000" y2="18634"/>
                        <a14:foregroundMark x1="27200" y1="18634" x2="27200" y2="18634"/>
                        <a14:foregroundMark x1="33700" y1="17707" x2="33700" y2="17707"/>
                        <a14:foregroundMark x1="39100" y1="13575" x2="39100" y2="13575"/>
                        <a14:foregroundMark x1="45700" y1="12226" x2="45700" y2="12226"/>
                        <a14:foregroundMark x1="48400" y1="19056" x2="48400" y2="19056"/>
                        <a14:foregroundMark x1="54300" y1="9022" x2="54300" y2="9022"/>
                        <a14:foregroundMark x1="61900" y1="7589" x2="61900" y2="7589"/>
                        <a14:foregroundMark x1="68500" y1="7589" x2="68500" y2="7589"/>
                        <a14:foregroundMark x1="76600" y1="10371" x2="76600" y2="10371"/>
                        <a14:foregroundMark x1="39100" y1="21332" x2="39100" y2="21332"/>
                        <a14:foregroundMark x1="22900" y1="21332" x2="22900" y2="21332"/>
                        <a14:foregroundMark x1="27200" y1="36003" x2="27200" y2="36003"/>
                        <a14:foregroundMark x1="26700" y1="53373" x2="26700" y2="53373"/>
                        <a14:foregroundMark x1="28800" y1="65261" x2="28800" y2="65261"/>
                        <a14:foregroundMark x1="26700" y1="48398" x2="26700" y2="48398"/>
                        <a14:foregroundMark x1="28300" y1="32378" x2="28300" y2="32378"/>
                        <a14:foregroundMark x1="33200" y1="21332" x2="33200" y2="21332"/>
                        <a14:foregroundMark x1="54900" y1="21332" x2="54900" y2="21332"/>
                        <a14:foregroundMark x1="51600" y1="16273" x2="51600" y2="16273"/>
                        <a14:foregroundMark x1="53800" y1="11720" x2="53800" y2="11720"/>
                        <a14:foregroundMark x1="49500" y1="9022" x2="49500" y2="9022"/>
                        <a14:foregroundMark x1="39700" y1="17707" x2="39700" y2="17707"/>
                        <a14:foregroundMark x1="54300" y1="25464" x2="54300" y2="25464"/>
                        <a14:foregroundMark x1="27200" y1="21332" x2="27200" y2="21332"/>
                        <a14:foregroundMark x1="18000" y1="21838" x2="18000" y2="21838"/>
                        <a14:foregroundMark x1="57600" y1="8094" x2="57600" y2="8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5" y="4621067"/>
            <a:ext cx="1448484" cy="17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http://i1-news.softpedia-static.com/images/news2/Intel-s-MICA-Luxury-Wearable-Looks-Like-it-Stepped-Out-of-Vogue-457591-6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57" y="4487851"/>
            <a:ext cx="1791640" cy="99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5404" l="5088" r="96667">
                        <a14:foregroundMark x1="58596" y1="54412" x2="58596" y2="54412"/>
                        <a14:foregroundMark x1="32281" y1="35662" x2="32281" y2="356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6308" y="2361826"/>
            <a:ext cx="1528224" cy="1458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/>
          <a:srcRect l="4436" t="39519" r="70672" b="19092"/>
          <a:stretch/>
        </p:blipFill>
        <p:spPr>
          <a:xfrm>
            <a:off x="175076" y="3585015"/>
            <a:ext cx="935171" cy="9174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3590" y="3789347"/>
            <a:ext cx="606248" cy="139700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90710" y="1752185"/>
            <a:ext cx="3218298" cy="270295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759375" y="1751293"/>
            <a:ext cx="423944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Most emit beacons we can listen for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09" y="4724442"/>
            <a:ext cx="3776243" cy="188812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759375" y="4310716"/>
            <a:ext cx="4239449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Which we use to locate people in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8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/>
              <a:t>Monjolo</a:t>
            </a:r>
            <a:r>
              <a:rPr lang="en-US" dirty="0"/>
              <a:t> Principle</a:t>
            </a:r>
            <a:r>
              <a:rPr lang="en-US" sz="2700" dirty="0" smtClean="0">
                <a:latin typeface=""/>
                <a:cs typeface=""/>
              </a:rPr>
              <a:t/>
            </a:r>
            <a:br>
              <a:rPr lang="en-US" sz="2700" dirty="0" smtClean="0">
                <a:latin typeface=""/>
                <a:cs typeface=""/>
              </a:rPr>
            </a:br>
            <a:r>
              <a:rPr lang="en-US" sz="2400" dirty="0" smtClean="0">
                <a:latin typeface=""/>
                <a:cs typeface=""/>
              </a:rPr>
              <a:t>Combining non-traditional sensing and energy harvesting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19978" cy="4373563"/>
          </a:xfrm>
        </p:spPr>
        <p:txBody>
          <a:bodyPr/>
          <a:lstStyle/>
          <a:p>
            <a:r>
              <a:rPr lang="en-US" dirty="0" smtClean="0"/>
              <a:t>Harvest </a:t>
            </a:r>
            <a:r>
              <a:rPr lang="en-US" dirty="0" smtClean="0">
                <a:solidFill>
                  <a:schemeClr val="accent4"/>
                </a:solidFill>
              </a:rPr>
              <a:t>side-channels </a:t>
            </a:r>
            <a:r>
              <a:rPr lang="en-US" dirty="0" smtClean="0"/>
              <a:t>of energy – wakeup </a:t>
            </a:r>
            <a:r>
              <a:rPr lang="en-US" dirty="0" smtClean="0">
                <a:solidFill>
                  <a:srgbClr val="70A525"/>
                </a:solidFill>
              </a:rPr>
              <a:t>frequency</a:t>
            </a:r>
            <a:r>
              <a:rPr lang="en-US" dirty="0" smtClean="0"/>
              <a:t> is the sensor </a:t>
            </a:r>
            <a:endParaRPr lang="en-US" dirty="0"/>
          </a:p>
        </p:txBody>
      </p:sp>
      <p:pic>
        <p:nvPicPr>
          <p:cNvPr id="4" name="Picture 3" descr="coilcube_trac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493" y="2291586"/>
            <a:ext cx="4153685" cy="1964917"/>
          </a:xfrm>
          <a:prstGeom prst="rect">
            <a:avLst/>
          </a:prstGeom>
        </p:spPr>
      </p:pic>
      <p:pic>
        <p:nvPicPr>
          <p:cNvPr id="5" name="Picture 4" descr="coilcube_case_open_2_1000x76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77" y="4256503"/>
            <a:ext cx="3033908" cy="2327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92" y="2661489"/>
            <a:ext cx="2610596" cy="3922022"/>
          </a:xfrm>
          <a:prstGeom prst="rect">
            <a:avLst/>
          </a:prstGeom>
        </p:spPr>
      </p:pic>
      <p:pic>
        <p:nvPicPr>
          <p:cNvPr id="7" name="Picture 6" descr="split_core_breaker_1000x87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31" y="4378203"/>
            <a:ext cx="2335347" cy="2048099"/>
          </a:xfrm>
          <a:prstGeom prst="rect">
            <a:avLst/>
          </a:prstGeom>
        </p:spPr>
      </p:pic>
      <p:pic>
        <p:nvPicPr>
          <p:cNvPr id="8" name="Picture 7" descr="IMG_5125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4" t="36696" r="31741" b="31029"/>
          <a:stretch/>
        </p:blipFill>
        <p:spPr>
          <a:xfrm rot="5400000">
            <a:off x="3197377" y="2831183"/>
            <a:ext cx="1668254" cy="904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592" y="6459808"/>
            <a:ext cx="1891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[</a:t>
            </a:r>
            <a:r>
              <a:rPr lang="en-US" sz="1400" dirty="0" err="1" smtClean="0"/>
              <a:t>Monjolo</a:t>
            </a:r>
            <a:r>
              <a:rPr lang="en-US" sz="1400" dirty="0" smtClean="0"/>
              <a:t>, </a:t>
            </a:r>
            <a:r>
              <a:rPr lang="en-US" sz="1400" dirty="0" err="1" smtClean="0"/>
              <a:t>Sensys</a:t>
            </a:r>
            <a:r>
              <a:rPr lang="en-US" sz="1400" dirty="0" smtClean="0"/>
              <a:t> ‘13]</a:t>
            </a:r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04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98493" cy="4373563"/>
          </a:xfrm>
        </p:spPr>
        <p:txBody>
          <a:bodyPr/>
          <a:lstStyle/>
          <a:p>
            <a:r>
              <a:rPr lang="en-US" dirty="0" smtClean="0"/>
              <a:t>Anything can be sensed, but it may require creativity</a:t>
            </a:r>
            <a:endParaRPr lang="en-US" dirty="0" smtClean="0"/>
          </a:p>
          <a:p>
            <a:r>
              <a:rPr lang="en-US" b="0" dirty="0" smtClean="0"/>
              <a:t>Distinguish what you want to know from what you need to measure to answer the question</a:t>
            </a:r>
            <a:endParaRPr lang="en-US" b="0" dirty="0" smtClean="0"/>
          </a:p>
          <a:p>
            <a:endParaRPr lang="en-US" dirty="0"/>
          </a:p>
          <a:p>
            <a:r>
              <a:rPr lang="en-US" dirty="0" smtClean="0"/>
              <a:t>Constraints on data-collection define the rest of your system</a:t>
            </a:r>
          </a:p>
          <a:p>
            <a:r>
              <a:rPr lang="en-US" b="0" dirty="0" smtClean="0"/>
              <a:t>Or at the least are a very good place to start</a:t>
            </a:r>
          </a:p>
          <a:p>
            <a:endParaRPr lang="en-US" b="0" dirty="0"/>
          </a:p>
          <a:p>
            <a:r>
              <a:rPr lang="en-US" dirty="0" smtClean="0"/>
              <a:t>Smartphones are useful, but not a panacea</a:t>
            </a:r>
            <a:endParaRPr lang="en-US" b="0" dirty="0" smtClean="0"/>
          </a:p>
          <a:p>
            <a:r>
              <a:rPr lang="en-US" b="0" dirty="0" smtClean="0"/>
              <a:t>And can be costly (though re- and multi-</a:t>
            </a:r>
            <a:r>
              <a:rPr lang="en-US" b="0" dirty="0" err="1" smtClean="0"/>
              <a:t>purposeable</a:t>
            </a:r>
            <a:r>
              <a:rPr lang="en-US" b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9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and More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Pat Pannuto</a:t>
            </a:r>
          </a:p>
          <a:p>
            <a:r>
              <a:rPr lang="en-US" dirty="0" smtClean="0">
                <a:hlinkClick r:id="rId3"/>
              </a:rPr>
              <a:t>pat.pannuto@gmail.com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http://patpannuto.com</a:t>
            </a:r>
            <a:endParaRPr lang="en-US" dirty="0" smtClean="0"/>
          </a:p>
          <a:p>
            <a:r>
              <a:rPr lang="en-US" sz="1200" dirty="0" smtClean="0"/>
              <a:t>[slides on my website]</a:t>
            </a:r>
          </a:p>
          <a:p>
            <a:endParaRPr lang="en-US" dirty="0" smtClean="0"/>
          </a:p>
          <a:p>
            <a:r>
              <a:rPr lang="en-US" sz="2800" dirty="0" smtClean="0"/>
              <a:t>Lab11</a:t>
            </a:r>
          </a:p>
          <a:p>
            <a:r>
              <a:rPr lang="en-US" dirty="0" smtClean="0">
                <a:hlinkClick r:id="rId5"/>
              </a:rPr>
              <a:t>http://lab11.eecs.umich.edu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http://github.com/lab11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sz="2800" dirty="0" err="1" smtClean="0"/>
              <a:t>Prabal</a:t>
            </a:r>
            <a:r>
              <a:rPr lang="en-US" sz="2800" dirty="0" smtClean="0"/>
              <a:t> </a:t>
            </a:r>
            <a:r>
              <a:rPr lang="en-US" sz="2800" dirty="0" err="1" smtClean="0"/>
              <a:t>Dutta</a:t>
            </a:r>
            <a:endParaRPr lang="en-US" sz="2800" dirty="0" smtClean="0"/>
          </a:p>
          <a:p>
            <a:r>
              <a:rPr lang="en-US" dirty="0" smtClean="0">
                <a:hlinkClick r:id="rId7"/>
              </a:rPr>
              <a:t>http://eecs.umich.edu/~prabal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7768" y="3936512"/>
            <a:ext cx="2371996" cy="23118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7767" y="1752600"/>
            <a:ext cx="2547997" cy="17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24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5279"/>
            <a:ext cx="9001124" cy="23237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Inspire Living:</a:t>
            </a:r>
            <a:br>
              <a:rPr lang="en-US" dirty="0" smtClean="0"/>
            </a:br>
            <a:r>
              <a:rPr lang="en-US" dirty="0" smtClean="0"/>
              <a:t>Sensors for Immediate 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Pneumonia can be reliably diagnosed from key signals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Respiration rate is key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Hard to train people to diagnose, easy to train a machine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Use sensors to measure and evaluate respiration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8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http://1.bp.blogspot.com/-L3BiNSlPiU8/Uk11027u2aI/AAAAAAAABEg/6PuQ7OaQnMc/s1600/P11500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32" y="4919851"/>
            <a:ext cx="1619826" cy="121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requirements define data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3238"/>
            <a:ext cx="7620000" cy="433969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/>
              <a:t>CellPump</a:t>
            </a:r>
            <a:r>
              <a:rPr lang="en-US" dirty="0" smtClean="0"/>
              <a:t>            Stove Usage Monitors	    Inspire Living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http://www.pdx.edu/sweetlab/sites/www.pdx.edu.sweetlab/files/SS20_s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83" y="2101294"/>
            <a:ext cx="1875059" cy="16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blog.xebialabs.com/wp-content/uploads/2014/12/the-clou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28" y="3981426"/>
            <a:ext cx="1012815" cy="7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pdx.edu/sweetlab/sites/www.pdx.edu.sweetlab/files/styles/large/public/Untitled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340" y="4723720"/>
            <a:ext cx="1852113" cy="14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damatisystemcenter.files.wordpress.com/2013/03/global-service-monito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24" y="4923338"/>
            <a:ext cx="2721429" cy="126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>
            <a:off x="1591694" y="3686751"/>
            <a:ext cx="170285" cy="408456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591694" y="4581784"/>
            <a:ext cx="170285" cy="408456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 descr="http://www.xappsoftware.com/wordpress/wp-content/uploads/2012/03/SD_car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013" y="2687973"/>
            <a:ext cx="1861437" cy="123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rved Right Arrow 5"/>
          <p:cNvSpPr/>
          <p:nvPr/>
        </p:nvSpPr>
        <p:spPr>
          <a:xfrm rot="18000000">
            <a:off x="3929075" y="3107749"/>
            <a:ext cx="678025" cy="1072408"/>
          </a:xfrm>
          <a:prstGeom prst="curvedRightArrow">
            <a:avLst>
              <a:gd name="adj1" fmla="val 21271"/>
              <a:gd name="adj2" fmla="val 57746"/>
              <a:gd name="adj3" fmla="val 277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8" name="Picture 10" descr="http://gadgillab.berkeley.edu/wp-content/uploads/2012/05/BES-e133718287068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416" y="1674443"/>
            <a:ext cx="1551839" cy="206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3296816" y="4209084"/>
            <a:ext cx="225800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urved Left Arrow 9"/>
          <p:cNvSpPr/>
          <p:nvPr/>
        </p:nvSpPr>
        <p:spPr>
          <a:xfrm rot="18000000">
            <a:off x="4273382" y="4281918"/>
            <a:ext cx="566238" cy="129815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2" descr="http://www.xappsoftware.com/wordpress/wp-content/uploads/2012/03/SD_card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250" y="4176379"/>
            <a:ext cx="1861437" cy="123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457200" y="6254431"/>
            <a:ext cx="7620000" cy="4339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chemeClr val="accent3"/>
                </a:solidFill>
              </a:rPr>
              <a:t>        Real-Time                        Batch	                    Local Loop</a:t>
            </a:r>
            <a:endParaRPr lang="en-US" i="1" dirty="0">
              <a:solidFill>
                <a:schemeClr val="accent3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"/>
            <a:ext cx="9001124" cy="1970076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2124" y="3974504"/>
            <a:ext cx="1341365" cy="13776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2124" y="2101294"/>
            <a:ext cx="2125608" cy="17004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2858" y="1970077"/>
            <a:ext cx="993810" cy="993810"/>
          </a:xfrm>
          <a:prstGeom prst="rect">
            <a:avLst/>
          </a:prstGeom>
        </p:spPr>
      </p:pic>
      <p:sp>
        <p:nvSpPr>
          <p:cNvPr id="18" name="Left-Right Arrow 17"/>
          <p:cNvSpPr/>
          <p:nvPr/>
        </p:nvSpPr>
        <p:spPr>
          <a:xfrm rot="2700000">
            <a:off x="6729583" y="4762820"/>
            <a:ext cx="1332136" cy="595573"/>
          </a:xfrm>
          <a:prstGeom prst="left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80162" y="5458694"/>
            <a:ext cx="1916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Has Pneumonia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Consult Doctor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82124" y="1970077"/>
            <a:ext cx="2819000" cy="488792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5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a sensor-based deployment requires understanding…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What semantic data you need?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What is the question you’re actually trying to answer?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physical data you need?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What can you actually sense about the world?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do you have available?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Existing data sources, infrastructure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How is the data intended to be used?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Which informs how the data is collected, disseminated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5433665"/>
            <a:ext cx="9001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solidFill>
                  <a:srgbClr val="FF0000"/>
                </a:solidFill>
              </a:rPr>
              <a:t>A sensor deployment is a series of interconnected tradeoffs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78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Sometimes semantic and physical data requirements line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How does interior temperature change through the day?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Use a temperature sensor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What about humidity, carbon dioxide, air particulates…?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In general, there are sensors for environmental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464" y="4971398"/>
            <a:ext cx="1998520" cy="18866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320" y="4607923"/>
            <a:ext cx="3291840" cy="2185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084" y="3694836"/>
            <a:ext cx="1715475" cy="2672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35400" y1="61053" x2="35400" y2="61053"/>
                        <a14:foregroundMark x1="23800" y1="66579" x2="23800" y2="66579"/>
                        <a14:foregroundMark x1="30800" y1="78421" x2="30800" y2="78421"/>
                        <a14:foregroundMark x1="21600" y1="47895" x2="21600" y2="47895"/>
                        <a14:foregroundMark x1="10400" y1="55263" x2="10400" y2="55263"/>
                        <a14:foregroundMark x1="12400" y1="72895" x2="12400" y2="72895"/>
                        <a14:foregroundMark x1="45000" y1="51053" x2="45000" y2="51053"/>
                        <a14:foregroundMark x1="34400" y1="49737" x2="34400" y2="49737"/>
                        <a14:foregroundMark x1="22000" y1="56842" x2="22000" y2="56842"/>
                        <a14:foregroundMark x1="81400" y1="37105" x2="81400" y2="37105"/>
                        <a14:foregroundMark x1="39800" y1="73158" x2="39800" y2="73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080" y="3694836"/>
            <a:ext cx="2387084" cy="18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times we have to look at side effects to sense phenomenon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</a:p>
          <a:p>
            <a:r>
              <a:rPr lang="en-US" b="0" dirty="0" smtClean="0"/>
              <a:t>Did I close the window </a:t>
            </a:r>
            <a:r>
              <a:rPr lang="en-US" b="0" dirty="0" smtClean="0">
                <a:sym typeface="Wingdings"/>
              </a:rPr>
              <a:t> Contact sensor</a:t>
            </a:r>
          </a:p>
          <a:p>
            <a:r>
              <a:rPr lang="en-US" b="0" dirty="0" smtClean="0">
                <a:sym typeface="Wingdings"/>
              </a:rPr>
              <a:t>Did I close the blinds  Ambient light sensor</a:t>
            </a:r>
            <a:endParaRPr lang="en-US" b="0" dirty="0" smtClean="0"/>
          </a:p>
          <a:p>
            <a:endParaRPr lang="en-US" dirty="0"/>
          </a:p>
          <a:p>
            <a:r>
              <a:rPr lang="en-US" dirty="0" smtClean="0"/>
              <a:t>Complex Example</a:t>
            </a:r>
          </a:p>
          <a:p>
            <a:r>
              <a:rPr lang="en-US" b="0" dirty="0" err="1" smtClean="0"/>
              <a:t>Fitbit</a:t>
            </a:r>
            <a:r>
              <a:rPr lang="en-US" b="0" dirty="0" smtClean="0"/>
              <a:t> “counts steps”</a:t>
            </a:r>
          </a:p>
          <a:p>
            <a:r>
              <a:rPr lang="en-US" sz="1600" b="0" dirty="0" smtClean="0"/>
              <a:t>Measures accelerometer data</a:t>
            </a:r>
          </a:p>
          <a:p>
            <a:r>
              <a:rPr lang="en-US" sz="1600" b="0" dirty="0" smtClean="0"/>
              <a:t>Classifies motion traces</a:t>
            </a:r>
          </a:p>
          <a:p>
            <a:r>
              <a:rPr lang="en-US" sz="1600" b="0" dirty="0" smtClean="0"/>
              <a:t>(machine learning usually)</a:t>
            </a:r>
            <a:endParaRPr lang="en-US" sz="1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371" y="3473746"/>
            <a:ext cx="3672421" cy="308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53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means to sense can be non-obvious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752600"/>
            <a:ext cx="5715028" cy="4373563"/>
          </a:xfrm>
        </p:spPr>
        <p:txBody>
          <a:bodyPr/>
          <a:lstStyle/>
          <a:p>
            <a:r>
              <a:rPr lang="en-US" dirty="0" smtClean="0"/>
              <a:t>“I need a sensor that measures water flow”</a:t>
            </a:r>
          </a:p>
          <a:p>
            <a:pPr lvl="1"/>
            <a:r>
              <a:rPr lang="en-US" dirty="0" smtClean="0"/>
              <a:t> Mechanically challenging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“It needs to be wireless and last for several months”</a:t>
            </a:r>
          </a:p>
          <a:p>
            <a:pPr lvl="1"/>
            <a:endParaRPr lang="en-US" dirty="0"/>
          </a:p>
          <a:p>
            <a:r>
              <a:rPr lang="en-US" dirty="0" smtClean="0"/>
              <a:t>“I want to measure if people wash their hands after they use the toilet”</a:t>
            </a:r>
          </a:p>
          <a:p>
            <a:endParaRPr lang="en-US" dirty="0"/>
          </a:p>
          <a:p>
            <a:r>
              <a:rPr lang="en-US" dirty="0" smtClean="0"/>
              <a:t>You actually want a </a:t>
            </a:r>
            <a:r>
              <a:rPr lang="en-US" dirty="0" smtClean="0">
                <a:solidFill>
                  <a:schemeClr val="accent4"/>
                </a:solidFill>
              </a:rPr>
              <a:t>temperature sensor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395" y="6221691"/>
            <a:ext cx="8315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venir Book"/>
                <a:cs typeface="Avenir Book"/>
              </a:rPr>
              <a:t>Paul Martin, </a:t>
            </a:r>
            <a:r>
              <a:rPr lang="en-US" sz="1100" dirty="0" err="1" smtClean="0">
                <a:latin typeface="Avenir Book"/>
                <a:cs typeface="Avenir Book"/>
              </a:rPr>
              <a:t>Zainul</a:t>
            </a:r>
            <a:r>
              <a:rPr lang="en-US" sz="1100" dirty="0" smtClean="0">
                <a:latin typeface="Avenir Book"/>
                <a:cs typeface="Avenir Book"/>
              </a:rPr>
              <a:t> </a:t>
            </a:r>
            <a:r>
              <a:rPr lang="en-US" sz="1100" dirty="0" err="1" smtClean="0">
                <a:latin typeface="Avenir Book"/>
                <a:cs typeface="Avenir Book"/>
              </a:rPr>
              <a:t>Charbiwala</a:t>
            </a:r>
            <a:r>
              <a:rPr lang="en-US" sz="1100" dirty="0" smtClean="0">
                <a:latin typeface="Avenir Book"/>
                <a:cs typeface="Avenir Book"/>
              </a:rPr>
              <a:t>, Mani B. </a:t>
            </a:r>
            <a:r>
              <a:rPr lang="en-US" sz="1100" dirty="0" err="1" smtClean="0">
                <a:latin typeface="Avenir Book"/>
                <a:cs typeface="Avenir Book"/>
              </a:rPr>
              <a:t>Srivastava</a:t>
            </a:r>
            <a:endParaRPr lang="en-US" sz="1100" dirty="0" smtClean="0">
              <a:latin typeface="Avenir Book"/>
              <a:cs typeface="Avenir Book"/>
            </a:endParaRPr>
          </a:p>
          <a:p>
            <a:r>
              <a:rPr lang="en-US" sz="1100" dirty="0" err="1" smtClean="0">
                <a:latin typeface="Avenir Book"/>
                <a:cs typeface="Avenir Book"/>
              </a:rPr>
              <a:t>DoubleDip</a:t>
            </a:r>
            <a:r>
              <a:rPr lang="en-US" sz="1100" dirty="0" smtClean="0">
                <a:latin typeface="Avenir Book"/>
                <a:cs typeface="Avenir Book"/>
              </a:rPr>
              <a:t>: leveraging thermoelectric harvesting for low power monitoring of sporadic water use</a:t>
            </a:r>
          </a:p>
          <a:p>
            <a:r>
              <a:rPr lang="en-US" sz="1100" dirty="0" smtClean="0">
                <a:latin typeface="Avenir Book"/>
                <a:cs typeface="Avenir Book"/>
              </a:rPr>
              <a:t>In Sensys’10</a:t>
            </a:r>
            <a:endParaRPr lang="en-US" sz="1100" dirty="0">
              <a:latin typeface="Avenir Book"/>
              <a:cs typeface="Avenir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5F69-8BF1-6F41-953B-C5277B3964C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Screen Shot 2015-02-04 at 10.53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15" y="1752600"/>
            <a:ext cx="2425593" cy="2478757"/>
          </a:xfrm>
          <a:prstGeom prst="rect">
            <a:avLst/>
          </a:prstGeom>
        </p:spPr>
      </p:pic>
      <p:pic>
        <p:nvPicPr>
          <p:cNvPr id="7" name="Picture 6" descr="Screen Shot 2015-02-04 at 10.54.3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915" y="4378108"/>
            <a:ext cx="2425593" cy="18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1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ad_theme">
  <a:themeElements>
    <a:clrScheme name="Kilter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brad_theme.thmx</Template>
  <TotalTime>1431</TotalTime>
  <Words>1920</Words>
  <Application>Microsoft Macintosh PowerPoint</Application>
  <PresentationFormat>On-screen Show (4:3)</PresentationFormat>
  <Paragraphs>337</Paragraphs>
  <Slides>35</Slides>
  <Notes>35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brad_theme</vt:lpstr>
      <vt:lpstr>Sensor Systems and the Art of Effectively Deploying Sensor Networks</vt:lpstr>
      <vt:lpstr>CellPump: Using sensors to improve efficacy</vt:lpstr>
      <vt:lpstr>Stove Usage Monitors: Establishing reliable usage data</vt:lpstr>
      <vt:lpstr>Inspire Living: Sensors for Immediate Impact</vt:lpstr>
      <vt:lpstr>Application requirements define data behavior</vt:lpstr>
      <vt:lpstr>Developing a sensor-based deployment requires understanding…</vt:lpstr>
      <vt:lpstr>Sometimes semantic and physical data requirements line up</vt:lpstr>
      <vt:lpstr>Many times we have to look at side effects to sense phenomenon</vt:lpstr>
      <vt:lpstr>Choosing a means to sense can be non-obvious</vt:lpstr>
      <vt:lpstr>Group Question: How can we answer the same question without plumbing?</vt:lpstr>
      <vt:lpstr>What data sources are already available?</vt:lpstr>
      <vt:lpstr>Think a little outside the box for possible data sources</vt:lpstr>
      <vt:lpstr>Drilling into data collection and tradeoffs</vt:lpstr>
      <vt:lpstr>Define the data you intend to collect</vt:lpstr>
      <vt:lpstr>Energy budget defines capabilities (and requirements dictate energy budget)</vt:lpstr>
      <vt:lpstr>The cost / performance tradeoff spans 2-3 orders of magnitude</vt:lpstr>
      <vt:lpstr>The cost / performance tradeoff spans 2-3 orders of magnitude</vt:lpstr>
      <vt:lpstr>Smartphones have a diverse array of powerful sensors</vt:lpstr>
      <vt:lpstr>HiJack: Augmenting smartphones to add “missing” sensors</vt:lpstr>
      <vt:lpstr>HiJack  QuickJack  PhoneWorks</vt:lpstr>
      <vt:lpstr>Smartphones are expensive to deploy</vt:lpstr>
      <vt:lpstr>How to think like an embedded systems engineer</vt:lpstr>
      <vt:lpstr>How much local storage do you need?</vt:lpstr>
      <vt:lpstr>How do you get continuous data off of devices?</vt:lpstr>
      <vt:lpstr>Is there anything that can make communication more efficient?</vt:lpstr>
      <vt:lpstr>Taking it to the extreme: Full-custom design of a $25 “radio DVR”</vt:lpstr>
      <vt:lpstr>Taking it to the extreme: Full-custom design of a $25 “radio DVR”</vt:lpstr>
      <vt:lpstr>Wireless sensor networks are young technology</vt:lpstr>
      <vt:lpstr>GridWatch: Crowdsourcing power grid health monitoring</vt:lpstr>
      <vt:lpstr>Smoking Cessation with Monoxalyze</vt:lpstr>
      <vt:lpstr>Human interaction tracking and social graph building with Opo</vt:lpstr>
      <vt:lpstr>Wearabouts: Leveraging wearable electronics for building occupancy</vt:lpstr>
      <vt:lpstr>The Monjolo Principle Combining non-traditional sensing and energy harvesting</vt:lpstr>
      <vt:lpstr>Takeaways</vt:lpstr>
      <vt:lpstr>Contact and More Information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Sensing Technologies for Data Collection and Monitoring</dc:title>
  <dc:creator>Patrick Pannuto</dc:creator>
  <cp:lastModifiedBy>Patrick Pannuto</cp:lastModifiedBy>
  <cp:revision>94</cp:revision>
  <cp:lastPrinted>2015-02-04T16:29:39Z</cp:lastPrinted>
  <dcterms:created xsi:type="dcterms:W3CDTF">2014-03-07T01:18:44Z</dcterms:created>
  <dcterms:modified xsi:type="dcterms:W3CDTF">2015-02-04T16:34:14Z</dcterms:modified>
</cp:coreProperties>
</file>